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5" r:id="rId3"/>
    <p:sldId id="268" r:id="rId4"/>
    <p:sldId id="259" r:id="rId5"/>
    <p:sldId id="270" r:id="rId6"/>
    <p:sldId id="266"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313B8-3089-D38B-CDC4-503E924F418F}" name="Tess Karesky" initials="TK" userId="S::Tess@prebysfdn.org::f00df72d-9f8d-46fc-b7ab-a7d06fddd4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034"/>
    <a:srgbClr val="4A5D72"/>
    <a:srgbClr val="6E95C0"/>
    <a:srgbClr val="2C8073"/>
    <a:srgbClr val="F6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B857-E5C2-24D1-5466-99DF20B8EB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1FA9A3-1EBF-D943-A937-46E063179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AEDA33-C548-FD2D-1FB2-75DC4D5E1E17}"/>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5" name="Footer Placeholder 4">
            <a:extLst>
              <a:ext uri="{FF2B5EF4-FFF2-40B4-BE49-F238E27FC236}">
                <a16:creationId xmlns:a16="http://schemas.microsoft.com/office/drawing/2014/main" id="{B9466DEA-686B-8C84-C5D9-B9087006A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0B8AE-FD0F-A38D-5E24-15A2F8F1FD98}"/>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320506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AC8-D3D2-D95D-03D9-E1E84947E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02911-40AA-D57F-92D8-804741CBD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6F5F4-E8DC-57AD-7F7A-C9035660CA87}"/>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5" name="Footer Placeholder 4">
            <a:extLst>
              <a:ext uri="{FF2B5EF4-FFF2-40B4-BE49-F238E27FC236}">
                <a16:creationId xmlns:a16="http://schemas.microsoft.com/office/drawing/2014/main" id="{690A9BFA-D694-938B-A076-35D1DF41B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2EFAB-A93D-0172-D2A0-9107894B9FB3}"/>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194591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30A1A-3A65-3B13-A7AD-F3E2C4228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676655-DDC0-833A-745C-390CB2ACAD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171AA-3915-998D-7FF9-EAAF999B0F63}"/>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5" name="Footer Placeholder 4">
            <a:extLst>
              <a:ext uri="{FF2B5EF4-FFF2-40B4-BE49-F238E27FC236}">
                <a16:creationId xmlns:a16="http://schemas.microsoft.com/office/drawing/2014/main" id="{06D86638-DA1C-CB26-5414-1A256716C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B9544-E4C6-FCE4-A8F5-BB7F938125BA}"/>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181374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17BF-D9D2-D7A4-FC62-04E590CD3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566CB-1E3E-7B11-B22D-D051188A7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7ED33-B5D2-16A9-5AD8-031AFB4FD8F8}"/>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5" name="Footer Placeholder 4">
            <a:extLst>
              <a:ext uri="{FF2B5EF4-FFF2-40B4-BE49-F238E27FC236}">
                <a16:creationId xmlns:a16="http://schemas.microsoft.com/office/drawing/2014/main" id="{44F264D5-F1B4-773F-4B7A-669F60D22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96174-388C-8663-B092-DA47EBEC3279}"/>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343634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145E-C825-444B-5A4B-2599F5309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79381-440D-3058-7D27-19EF41FA2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4B5BB-7423-9A85-9A5F-03E56633246D}"/>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5" name="Footer Placeholder 4">
            <a:extLst>
              <a:ext uri="{FF2B5EF4-FFF2-40B4-BE49-F238E27FC236}">
                <a16:creationId xmlns:a16="http://schemas.microsoft.com/office/drawing/2014/main" id="{04D85130-F677-2123-7594-35929C407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D64CA-0645-6F4A-A97E-C7BE81EC830C}"/>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88415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2D87-38E2-5458-85D9-1561AC557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2B2C0-6B15-5DDD-AB5D-2D441690A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24C02-4B83-C6F7-9FF4-4460FB2D7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03E31-BD75-1BAF-AF30-9D0086402FA7}"/>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6" name="Footer Placeholder 5">
            <a:extLst>
              <a:ext uri="{FF2B5EF4-FFF2-40B4-BE49-F238E27FC236}">
                <a16:creationId xmlns:a16="http://schemas.microsoft.com/office/drawing/2014/main" id="{95525E34-E53D-B276-049B-F06E794ED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0F57E-9AD1-9F62-C816-08EB0A140679}"/>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163387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354F-2FF1-4715-BC7D-B8F2B10AB5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5AD61-4ED3-2982-7FFB-5019C2C4E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DEEFE-B146-D99A-756F-F00A71A666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950D8-A82C-D68B-8330-41526E75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64317-640C-B394-B2B0-8DBEBE84C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9BD1DC-269E-EC28-2F47-69D894114CBF}"/>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8" name="Footer Placeholder 7">
            <a:extLst>
              <a:ext uri="{FF2B5EF4-FFF2-40B4-BE49-F238E27FC236}">
                <a16:creationId xmlns:a16="http://schemas.microsoft.com/office/drawing/2014/main" id="{144F5196-DE24-4C5B-1A84-C7D23C5FC2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0D7084-591C-27C7-0CBF-3F88A076452F}"/>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329748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7208-8C56-35EB-50D6-DA0F5A07F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85006-2390-4B73-BF65-B8B5C64E6A7D}"/>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4" name="Footer Placeholder 3">
            <a:extLst>
              <a:ext uri="{FF2B5EF4-FFF2-40B4-BE49-F238E27FC236}">
                <a16:creationId xmlns:a16="http://schemas.microsoft.com/office/drawing/2014/main" id="{9940ACB4-0CE0-4859-2D13-F0E625FAA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E1A7A-C195-EFC2-8EB3-50E9BA6EEDC6}"/>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418035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4A85A-2EC4-3C2F-1852-9700F94425BD}"/>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3" name="Footer Placeholder 2">
            <a:extLst>
              <a:ext uri="{FF2B5EF4-FFF2-40B4-BE49-F238E27FC236}">
                <a16:creationId xmlns:a16="http://schemas.microsoft.com/office/drawing/2014/main" id="{207D05A3-54E7-E704-2A53-3AE79CD54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F9BF7E-A1CF-F23B-1D4C-B02D987BAD68}"/>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49923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7DCC-13B9-8CDB-3597-242BD7CFC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5478D-394B-3906-112C-ED34CFA4E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E6CB1B-4AC1-0DF8-2291-677BACACA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04B00-7F5C-FCB8-8E60-10005087A4E8}"/>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6" name="Footer Placeholder 5">
            <a:extLst>
              <a:ext uri="{FF2B5EF4-FFF2-40B4-BE49-F238E27FC236}">
                <a16:creationId xmlns:a16="http://schemas.microsoft.com/office/drawing/2014/main" id="{57C7F05D-9AFA-238E-8334-17BF9322B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AAA88-3DCA-EA15-D7D3-142772CB112B}"/>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206223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526C-FAB9-8FD4-9A3C-8117FB1A5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98D1D7-E31E-2725-FB1F-599751B6A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BA08BB-9D32-0A47-F84E-A1B68C77F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4D172-370D-6E3F-A094-9A1D9486BF67}"/>
              </a:ext>
            </a:extLst>
          </p:cNvPr>
          <p:cNvSpPr>
            <a:spLocks noGrp="1"/>
          </p:cNvSpPr>
          <p:nvPr>
            <p:ph type="dt" sz="half" idx="10"/>
          </p:nvPr>
        </p:nvSpPr>
        <p:spPr/>
        <p:txBody>
          <a:bodyPr/>
          <a:lstStyle/>
          <a:p>
            <a:fld id="{B924D70E-B466-4F3F-A5C4-223687AAB73A}" type="datetimeFigureOut">
              <a:rPr lang="en-US" smtClean="0"/>
              <a:t>11/29/2023</a:t>
            </a:fld>
            <a:endParaRPr lang="en-US"/>
          </a:p>
        </p:txBody>
      </p:sp>
      <p:sp>
        <p:nvSpPr>
          <p:cNvPr id="6" name="Footer Placeholder 5">
            <a:extLst>
              <a:ext uri="{FF2B5EF4-FFF2-40B4-BE49-F238E27FC236}">
                <a16:creationId xmlns:a16="http://schemas.microsoft.com/office/drawing/2014/main" id="{BF73FF30-2740-3C60-DD85-D8A1779F5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8BB97-3F14-E244-A1A2-EA02186F80D1}"/>
              </a:ext>
            </a:extLst>
          </p:cNvPr>
          <p:cNvSpPr>
            <a:spLocks noGrp="1"/>
          </p:cNvSpPr>
          <p:nvPr>
            <p:ph type="sldNum" sz="quarter" idx="12"/>
          </p:nvPr>
        </p:nvSpPr>
        <p:spPr/>
        <p:txBody>
          <a:bodyPr/>
          <a:lstStyle/>
          <a:p>
            <a:fld id="{71EF40E9-7167-44C2-9F4D-921876142416}" type="slidenum">
              <a:rPr lang="en-US" smtClean="0"/>
              <a:t>‹#›</a:t>
            </a:fld>
            <a:endParaRPr lang="en-US"/>
          </a:p>
        </p:txBody>
      </p:sp>
    </p:spTree>
    <p:extLst>
      <p:ext uri="{BB962C8B-B14F-4D97-AF65-F5344CB8AC3E}">
        <p14:creationId xmlns:p14="http://schemas.microsoft.com/office/powerpoint/2010/main" val="126300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D8EFB-B154-07D1-A664-5AC03F146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C2085B-A365-B935-CD52-1B7B60CDE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8F59A-44D4-EBEF-5527-6424F47A5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4D70E-B466-4F3F-A5C4-223687AAB73A}" type="datetimeFigureOut">
              <a:rPr lang="en-US" smtClean="0"/>
              <a:t>11/29/2023</a:t>
            </a:fld>
            <a:endParaRPr lang="en-US"/>
          </a:p>
        </p:txBody>
      </p:sp>
      <p:sp>
        <p:nvSpPr>
          <p:cNvPr id="5" name="Footer Placeholder 4">
            <a:extLst>
              <a:ext uri="{FF2B5EF4-FFF2-40B4-BE49-F238E27FC236}">
                <a16:creationId xmlns:a16="http://schemas.microsoft.com/office/drawing/2014/main" id="{F0FFEB82-F2C3-0727-268C-4008C96BC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1C199E-65D8-6D13-D7B3-52D34CA552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F40E9-7167-44C2-9F4D-921876142416}" type="slidenum">
              <a:rPr lang="en-US" smtClean="0"/>
              <a:t>‹#›</a:t>
            </a:fld>
            <a:endParaRPr lang="en-US"/>
          </a:p>
        </p:txBody>
      </p:sp>
    </p:spTree>
    <p:extLst>
      <p:ext uri="{BB962C8B-B14F-4D97-AF65-F5344CB8AC3E}">
        <p14:creationId xmlns:p14="http://schemas.microsoft.com/office/powerpoint/2010/main" val="391617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bysfdn.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rebysfdn.org/2021-2022-grant-recipien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instagram.com/prebysfound/"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prebysfdn" TargetMode="External"/><Relationship Id="rId11" Type="http://schemas.openxmlformats.org/officeDocument/2006/relationships/hyperlink" Target="https://twitter.com/prebysfound" TargetMode="External"/><Relationship Id="rId5" Type="http://schemas.openxmlformats.org/officeDocument/2006/relationships/image" Target="../media/image5.png"/><Relationship Id="rId10" Type="http://schemas.openxmlformats.org/officeDocument/2006/relationships/hyperlink" Target="https://www.facebook.com/prebysfoundation" TargetMode="External"/><Relationship Id="rId4" Type="http://schemas.openxmlformats.org/officeDocument/2006/relationships/hyperlink" Target="https://www.linkedin.com/company/the-conrad-prebys-foundation/"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green and white triangles">
            <a:extLst>
              <a:ext uri="{FF2B5EF4-FFF2-40B4-BE49-F238E27FC236}">
                <a16:creationId xmlns:a16="http://schemas.microsoft.com/office/drawing/2014/main" id="{EBD96C71-A076-5605-461A-BA688B651611}"/>
              </a:ext>
            </a:extLst>
          </p:cNvPr>
          <p:cNvPicPr>
            <a:picLocks noChangeAspect="1"/>
          </p:cNvPicPr>
          <p:nvPr/>
        </p:nvPicPr>
        <p:blipFill rotWithShape="1">
          <a:blip r:embed="rId2">
            <a:extLst>
              <a:ext uri="{28A0092B-C50C-407E-A947-70E740481C1C}">
                <a14:useLocalDpi xmlns:a14="http://schemas.microsoft.com/office/drawing/2010/main" val="0"/>
              </a:ext>
            </a:extLst>
          </a:blip>
          <a:srcRect l="24063" b="31183"/>
          <a:stretch/>
        </p:blipFill>
        <p:spPr>
          <a:xfrm rot="16200000" flipV="1">
            <a:off x="2666999" y="-2667000"/>
            <a:ext cx="6857999" cy="12191999"/>
          </a:xfrm>
          <a:prstGeom prst="rect">
            <a:avLst/>
          </a:prstGeom>
        </p:spPr>
      </p:pic>
      <p:sp>
        <p:nvSpPr>
          <p:cNvPr id="2" name="TextBox 1">
            <a:extLst>
              <a:ext uri="{FF2B5EF4-FFF2-40B4-BE49-F238E27FC236}">
                <a16:creationId xmlns:a16="http://schemas.microsoft.com/office/drawing/2014/main" id="{491D4E54-C151-2453-73E3-1143FC57E3E9}"/>
              </a:ext>
            </a:extLst>
          </p:cNvPr>
          <p:cNvSpPr txBox="1"/>
          <p:nvPr/>
        </p:nvSpPr>
        <p:spPr>
          <a:xfrm>
            <a:off x="0" y="1827978"/>
            <a:ext cx="12192000" cy="707886"/>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2A4034"/>
                </a:solidFill>
                <a:effectLst/>
                <a:latin typeface="Avenir Next LT Pro" panose="020B0504020202020204" pitchFamily="34" charset="0"/>
              </a:rPr>
              <a:t>Brand Guidelines for Grantees</a:t>
            </a:r>
          </a:p>
        </p:txBody>
      </p:sp>
      <p:sp>
        <p:nvSpPr>
          <p:cNvPr id="3" name="TextBox 2">
            <a:extLst>
              <a:ext uri="{FF2B5EF4-FFF2-40B4-BE49-F238E27FC236}">
                <a16:creationId xmlns:a16="http://schemas.microsoft.com/office/drawing/2014/main" id="{4617D550-E28F-590A-D888-8D15B012EA5D}"/>
              </a:ext>
            </a:extLst>
          </p:cNvPr>
          <p:cNvSpPr txBox="1"/>
          <p:nvPr/>
        </p:nvSpPr>
        <p:spPr>
          <a:xfrm>
            <a:off x="997842" y="2890291"/>
            <a:ext cx="10196311" cy="707886"/>
          </a:xfrm>
          <a:prstGeom prst="rect">
            <a:avLst/>
          </a:prstGeom>
          <a:noFill/>
        </p:spPr>
        <p:txBody>
          <a:bodyPr wrap="square" rtlCol="0">
            <a:spAutoFit/>
          </a:bodyPr>
          <a:lstStyle/>
          <a:p>
            <a:pPr algn="ctr"/>
            <a:r>
              <a:rPr lang="en-US" sz="2000" b="1" i="0" u="none" strike="noStrike" baseline="0" dirty="0">
                <a:solidFill>
                  <a:srgbClr val="6E95C0"/>
                </a:solidFill>
                <a:latin typeface="Avenir Next LT Pro" panose="020B0504020202020204" pitchFamily="34" charset="0"/>
              </a:rPr>
              <a:t>The following information is intended for the use of grantees to help with foundation communications, external communications, and funding recognition.</a:t>
            </a:r>
            <a:endParaRPr lang="en-US" sz="2000" b="1" dirty="0">
              <a:solidFill>
                <a:srgbClr val="6E95C0"/>
              </a:solidFill>
              <a:latin typeface="Avenir Next LT Pro" panose="020B0504020202020204" pitchFamily="34" charset="0"/>
            </a:endParaRPr>
          </a:p>
        </p:txBody>
      </p:sp>
      <p:pic>
        <p:nvPicPr>
          <p:cNvPr id="8" name="Picture 7" descr="A logo with a black background&#10;&#10;Description automatically generated">
            <a:extLst>
              <a:ext uri="{FF2B5EF4-FFF2-40B4-BE49-F238E27FC236}">
                <a16:creationId xmlns:a16="http://schemas.microsoft.com/office/drawing/2014/main" id="{33D4BC17-24A2-BE1C-AA95-3F72695BB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544" y="4846390"/>
            <a:ext cx="5497033" cy="1374258"/>
          </a:xfrm>
          <a:prstGeom prst="rect">
            <a:avLst/>
          </a:prstGeom>
        </p:spPr>
      </p:pic>
      <p:sp>
        <p:nvSpPr>
          <p:cNvPr id="9" name="TextBox 8">
            <a:extLst>
              <a:ext uri="{FF2B5EF4-FFF2-40B4-BE49-F238E27FC236}">
                <a16:creationId xmlns:a16="http://schemas.microsoft.com/office/drawing/2014/main" id="{57599C32-4712-336F-5C5E-12E3ABF4F611}"/>
              </a:ext>
            </a:extLst>
          </p:cNvPr>
          <p:cNvSpPr txBox="1"/>
          <p:nvPr/>
        </p:nvSpPr>
        <p:spPr>
          <a:xfrm>
            <a:off x="9108014" y="6363373"/>
            <a:ext cx="2768554" cy="374321"/>
          </a:xfrm>
          <a:prstGeom prst="rect">
            <a:avLst/>
          </a:prstGeom>
          <a:noFill/>
        </p:spPr>
        <p:txBody>
          <a:bodyPr wrap="square" rtlCol="0">
            <a:spAutoFit/>
          </a:bodyPr>
          <a:lstStyle/>
          <a:p>
            <a:pPr algn="ctr"/>
            <a:r>
              <a:rPr lang="en-US" b="1" i="0" u="none" strike="noStrike" baseline="0" dirty="0">
                <a:solidFill>
                  <a:srgbClr val="6E95C0"/>
                </a:solidFill>
                <a:latin typeface="Avenir Next LT Pro" panose="020B0504020202020204" pitchFamily="34" charset="0"/>
              </a:rPr>
              <a:t>Revised 12/1/2023</a:t>
            </a:r>
            <a:endParaRPr lang="en-US" b="1" dirty="0">
              <a:solidFill>
                <a:srgbClr val="6E95C0"/>
              </a:solidFill>
              <a:latin typeface="Avenir Next LT Pro" panose="020B0504020202020204" pitchFamily="34" charset="0"/>
            </a:endParaRPr>
          </a:p>
        </p:txBody>
      </p:sp>
    </p:spTree>
    <p:extLst>
      <p:ext uri="{BB962C8B-B14F-4D97-AF65-F5344CB8AC3E}">
        <p14:creationId xmlns:p14="http://schemas.microsoft.com/office/powerpoint/2010/main" val="182314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green and white triangles">
            <a:extLst>
              <a:ext uri="{FF2B5EF4-FFF2-40B4-BE49-F238E27FC236}">
                <a16:creationId xmlns:a16="http://schemas.microsoft.com/office/drawing/2014/main" id="{ED19B114-5AE8-D7BC-8A7C-63DA5D8585CD}"/>
              </a:ext>
            </a:extLst>
          </p:cNvPr>
          <p:cNvPicPr>
            <a:picLocks noChangeAspect="1"/>
          </p:cNvPicPr>
          <p:nvPr/>
        </p:nvPicPr>
        <p:blipFill rotWithShape="1">
          <a:blip r:embed="rId2">
            <a:extLst>
              <a:ext uri="{28A0092B-C50C-407E-A947-70E740481C1C}">
                <a14:useLocalDpi xmlns:a14="http://schemas.microsoft.com/office/drawing/2010/main" val="0"/>
              </a:ext>
            </a:extLst>
          </a:blip>
          <a:srcRect l="24063" b="31183"/>
          <a:stretch/>
        </p:blipFill>
        <p:spPr>
          <a:xfrm rot="16200000" flipV="1">
            <a:off x="2666999" y="-2667000"/>
            <a:ext cx="6857999" cy="12191999"/>
          </a:xfrm>
          <a:prstGeom prst="rect">
            <a:avLst/>
          </a:prstGeom>
        </p:spPr>
      </p:pic>
      <p:sp>
        <p:nvSpPr>
          <p:cNvPr id="4" name="TextBox 3">
            <a:extLst>
              <a:ext uri="{FF2B5EF4-FFF2-40B4-BE49-F238E27FC236}">
                <a16:creationId xmlns:a16="http://schemas.microsoft.com/office/drawing/2014/main" id="{263454BD-A1EB-B585-C2FD-AA7A0A95B823}"/>
              </a:ext>
            </a:extLst>
          </p:cNvPr>
          <p:cNvSpPr txBox="1"/>
          <p:nvPr/>
        </p:nvSpPr>
        <p:spPr>
          <a:xfrm>
            <a:off x="728283" y="3138460"/>
            <a:ext cx="10705763" cy="2696829"/>
          </a:xfrm>
          <a:prstGeom prst="rect">
            <a:avLst/>
          </a:prstGeom>
          <a:noFill/>
        </p:spPr>
        <p:txBody>
          <a:bodyPr wrap="square">
            <a:spAutoFit/>
          </a:bodyPr>
          <a:lstStyle/>
          <a:p>
            <a:pPr rtl="0">
              <a:lnSpc>
                <a:spcPct val="107000"/>
              </a:lnSpc>
              <a:spcBef>
                <a:spcPts val="0"/>
              </a:spcBef>
              <a:spcAft>
                <a:spcPts val="0"/>
              </a:spcAft>
            </a:pPr>
            <a:r>
              <a:rPr lang="en-US" sz="3200" b="1" i="0" dirty="0">
                <a:solidFill>
                  <a:srgbClr val="374151"/>
                </a:solidFill>
                <a:effectLst/>
                <a:latin typeface="Avenir Next LT Pro" panose="020B0504020202020204" pitchFamily="34" charset="0"/>
              </a:rPr>
              <a:t>As we continue to evolve, we've shortened our name to 'Prebys Foundation.’ Please refer to us as Prebys Foundation in your press releases, social shares, etc. After the initial mention, feel free to use 'Prebys' for brevity when needed."</a:t>
            </a:r>
          </a:p>
        </p:txBody>
      </p:sp>
      <p:sp>
        <p:nvSpPr>
          <p:cNvPr id="5" name="TextBox 4">
            <a:extLst>
              <a:ext uri="{FF2B5EF4-FFF2-40B4-BE49-F238E27FC236}">
                <a16:creationId xmlns:a16="http://schemas.microsoft.com/office/drawing/2014/main" id="{6DE4859C-C699-E141-BF86-C51F735740A2}"/>
              </a:ext>
            </a:extLst>
          </p:cNvPr>
          <p:cNvSpPr txBox="1"/>
          <p:nvPr/>
        </p:nvSpPr>
        <p:spPr>
          <a:xfrm>
            <a:off x="-2" y="1910903"/>
            <a:ext cx="12192000" cy="707886"/>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2A4034"/>
                </a:solidFill>
                <a:effectLst/>
                <a:latin typeface="Avenir Next LT Pro" panose="020B0504020202020204" pitchFamily="34" charset="0"/>
              </a:rPr>
              <a:t>Just call us Prebys Foundation</a:t>
            </a:r>
            <a:endParaRPr lang="en-US" sz="4000" dirty="0">
              <a:solidFill>
                <a:srgbClr val="2A4034"/>
              </a:solidFill>
              <a:latin typeface="Avenir Next LT Pro" panose="020B0504020202020204" pitchFamily="34" charset="0"/>
            </a:endParaRPr>
          </a:p>
        </p:txBody>
      </p:sp>
    </p:spTree>
    <p:extLst>
      <p:ext uri="{BB962C8B-B14F-4D97-AF65-F5344CB8AC3E}">
        <p14:creationId xmlns:p14="http://schemas.microsoft.com/office/powerpoint/2010/main" val="312267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green and white triangles">
            <a:extLst>
              <a:ext uri="{FF2B5EF4-FFF2-40B4-BE49-F238E27FC236}">
                <a16:creationId xmlns:a16="http://schemas.microsoft.com/office/drawing/2014/main" id="{EBD96C71-A076-5605-461A-BA688B651611}"/>
              </a:ext>
            </a:extLst>
          </p:cNvPr>
          <p:cNvPicPr>
            <a:picLocks noChangeAspect="1"/>
          </p:cNvPicPr>
          <p:nvPr/>
        </p:nvPicPr>
        <p:blipFill rotWithShape="1">
          <a:blip r:embed="rId2">
            <a:extLst>
              <a:ext uri="{28A0092B-C50C-407E-A947-70E740481C1C}">
                <a14:useLocalDpi xmlns:a14="http://schemas.microsoft.com/office/drawing/2010/main" val="0"/>
              </a:ext>
            </a:extLst>
          </a:blip>
          <a:srcRect l="24063" b="31183"/>
          <a:stretch/>
        </p:blipFill>
        <p:spPr>
          <a:xfrm rot="16200000" flipV="1">
            <a:off x="2666999" y="-2667000"/>
            <a:ext cx="6857999" cy="12191999"/>
          </a:xfrm>
          <a:prstGeom prst="rect">
            <a:avLst/>
          </a:prstGeom>
        </p:spPr>
      </p:pic>
      <p:sp>
        <p:nvSpPr>
          <p:cNvPr id="2" name="TextBox 1">
            <a:extLst>
              <a:ext uri="{FF2B5EF4-FFF2-40B4-BE49-F238E27FC236}">
                <a16:creationId xmlns:a16="http://schemas.microsoft.com/office/drawing/2014/main" id="{491D4E54-C151-2453-73E3-1143FC57E3E9}"/>
              </a:ext>
            </a:extLst>
          </p:cNvPr>
          <p:cNvSpPr txBox="1"/>
          <p:nvPr/>
        </p:nvSpPr>
        <p:spPr>
          <a:xfrm>
            <a:off x="0" y="1366765"/>
            <a:ext cx="12192000" cy="707886"/>
          </a:xfrm>
          <a:prstGeom prst="rect">
            <a:avLst/>
          </a:prstGeom>
          <a:noFill/>
        </p:spPr>
        <p:txBody>
          <a:bodyPr wrap="square" rtlCol="0">
            <a:spAutoFit/>
          </a:bodyPr>
          <a:lstStyle/>
          <a:p>
            <a:pPr algn="ctr" rtl="0">
              <a:spcBef>
                <a:spcPts val="0"/>
              </a:spcBef>
              <a:spcAft>
                <a:spcPts val="0"/>
              </a:spcAft>
            </a:pPr>
            <a:r>
              <a:rPr lang="en-US" sz="4000" b="1" dirty="0">
                <a:solidFill>
                  <a:srgbClr val="2A4034"/>
                </a:solidFill>
                <a:latin typeface="Avenir Next LT Pro" panose="020B0504020202020204" pitchFamily="34" charset="0"/>
              </a:rPr>
              <a:t>How to Talk About Prebys Foundation</a:t>
            </a:r>
            <a:endParaRPr lang="en-US" sz="4000" dirty="0">
              <a:solidFill>
                <a:srgbClr val="2A4034"/>
              </a:solidFill>
              <a:latin typeface="Avenir Next LT Pro" panose="020B0504020202020204" pitchFamily="34" charset="0"/>
            </a:endParaRPr>
          </a:p>
        </p:txBody>
      </p:sp>
      <p:sp>
        <p:nvSpPr>
          <p:cNvPr id="3" name="TextBox 2">
            <a:extLst>
              <a:ext uri="{FF2B5EF4-FFF2-40B4-BE49-F238E27FC236}">
                <a16:creationId xmlns:a16="http://schemas.microsoft.com/office/drawing/2014/main" id="{4617D550-E28F-590A-D888-8D15B012EA5D}"/>
              </a:ext>
            </a:extLst>
          </p:cNvPr>
          <p:cNvSpPr txBox="1"/>
          <p:nvPr/>
        </p:nvSpPr>
        <p:spPr>
          <a:xfrm>
            <a:off x="854016" y="2342666"/>
            <a:ext cx="10604305" cy="4059125"/>
          </a:xfrm>
          <a:prstGeom prst="rect">
            <a:avLst/>
          </a:prstGeom>
          <a:noFill/>
        </p:spPr>
        <p:txBody>
          <a:bodyPr wrap="square" rtlCol="0">
            <a:spAutoFit/>
          </a:bodyPr>
          <a:lstStyle/>
          <a:p>
            <a:pPr marL="0" marR="0">
              <a:lnSpc>
                <a:spcPct val="107000"/>
              </a:lnSpc>
              <a:spcBef>
                <a:spcPts val="0"/>
              </a:spcBef>
              <a:spcAft>
                <a:spcPts val="1800"/>
              </a:spcAft>
            </a:pPr>
            <a:r>
              <a:rPr lang="en-US" sz="20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rPr>
              <a:t>Prebys Foundation is the largest independent private foundation in San Diego County and works to create an inclusive, equitable, and dynamic future for all San Diegans. </a:t>
            </a:r>
          </a:p>
          <a:p>
            <a:pPr marL="0" marR="0">
              <a:lnSpc>
                <a:spcPct val="107000"/>
              </a:lnSpc>
              <a:spcBef>
                <a:spcPts val="0"/>
              </a:spcBef>
              <a:spcAft>
                <a:spcPts val="1800"/>
              </a:spcAft>
            </a:pPr>
            <a:r>
              <a:rPr lang="en-US" sz="20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rPr>
              <a:t>The foundation advances excellence and shared opportunity through investments in groundbreaking institutions, ideas, and people to ensure more San Diegans are financially secure, healthy, empowered, and connected. </a:t>
            </a:r>
          </a:p>
          <a:p>
            <a:pPr marL="0" marR="0">
              <a:lnSpc>
                <a:spcPct val="107000"/>
              </a:lnSpc>
              <a:spcBef>
                <a:spcPts val="0"/>
              </a:spcBef>
              <a:spcAft>
                <a:spcPts val="1800"/>
              </a:spcAft>
            </a:pPr>
            <a:r>
              <a:rPr lang="en-US" sz="20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rPr>
              <a:t>The foundation invests in four program areas: visual and performing arts, medical research, healthcare, and youth success, and pays attention to the impact of its work on climate, the region’s character as a border region, and a robust democracy. </a:t>
            </a:r>
          </a:p>
          <a:p>
            <a:pPr marL="0" marR="0">
              <a:lnSpc>
                <a:spcPct val="107000"/>
              </a:lnSpc>
              <a:spcBef>
                <a:spcPts val="0"/>
              </a:spcBef>
              <a:spcAft>
                <a:spcPts val="1800"/>
              </a:spcAft>
            </a:pPr>
            <a:r>
              <a:rPr lang="en-US" sz="20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rPr>
              <a:t>For more information, visit </a:t>
            </a:r>
            <a:r>
              <a:rPr lang="en-US" sz="20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hlinkClick r:id="rId3"/>
              </a:rPr>
              <a:t>prebysfdn.org</a:t>
            </a:r>
            <a:r>
              <a:rPr lang="en-US" sz="2000" b="1" kern="100" dirty="0">
                <a:solidFill>
                  <a:srgbClr val="2A4034"/>
                </a:solidFill>
                <a:latin typeface="Avenir Next LT Pro" panose="020B0504020202020204" pitchFamily="34" charset="0"/>
                <a:ea typeface="Calibri" panose="020F0502020204030204" pitchFamily="34" charset="0"/>
                <a:cs typeface="Times New Roman" panose="02020603050405020304" pitchFamily="18" charset="0"/>
              </a:rPr>
              <a:t>.</a:t>
            </a:r>
            <a:endParaRPr lang="en-US" sz="20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93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green and white triangles">
            <a:extLst>
              <a:ext uri="{FF2B5EF4-FFF2-40B4-BE49-F238E27FC236}">
                <a16:creationId xmlns:a16="http://schemas.microsoft.com/office/drawing/2014/main" id="{498F792B-80C7-F498-BCE3-1D0B71464329}"/>
              </a:ext>
            </a:extLst>
          </p:cNvPr>
          <p:cNvPicPr>
            <a:picLocks noChangeAspect="1"/>
          </p:cNvPicPr>
          <p:nvPr/>
        </p:nvPicPr>
        <p:blipFill rotWithShape="1">
          <a:blip r:embed="rId2">
            <a:extLst>
              <a:ext uri="{28A0092B-C50C-407E-A947-70E740481C1C}">
                <a14:useLocalDpi xmlns:a14="http://schemas.microsoft.com/office/drawing/2010/main" val="0"/>
              </a:ext>
            </a:extLst>
          </a:blip>
          <a:srcRect l="2758" b="43750"/>
          <a:stretch/>
        </p:blipFill>
        <p:spPr>
          <a:xfrm>
            <a:off x="-1" y="0"/>
            <a:ext cx="8782051" cy="6858000"/>
          </a:xfrm>
          <a:prstGeom prst="rect">
            <a:avLst/>
          </a:prstGeom>
        </p:spPr>
      </p:pic>
      <p:pic>
        <p:nvPicPr>
          <p:cNvPr id="5" name="Picture 4" descr="A white background with green and white triangles">
            <a:extLst>
              <a:ext uri="{FF2B5EF4-FFF2-40B4-BE49-F238E27FC236}">
                <a16:creationId xmlns:a16="http://schemas.microsoft.com/office/drawing/2014/main" id="{EBD96C71-A076-5605-461A-BA688B651611}"/>
              </a:ext>
            </a:extLst>
          </p:cNvPr>
          <p:cNvPicPr>
            <a:picLocks noChangeAspect="1"/>
          </p:cNvPicPr>
          <p:nvPr/>
        </p:nvPicPr>
        <p:blipFill rotWithShape="1">
          <a:blip r:embed="rId2">
            <a:extLst>
              <a:ext uri="{28A0092B-C50C-407E-A947-70E740481C1C}">
                <a14:useLocalDpi xmlns:a14="http://schemas.microsoft.com/office/drawing/2010/main" val="0"/>
              </a:ext>
            </a:extLst>
          </a:blip>
          <a:srcRect l="-35000" b="43750"/>
          <a:stretch/>
        </p:blipFill>
        <p:spPr>
          <a:xfrm>
            <a:off x="1" y="0"/>
            <a:ext cx="12192000" cy="6858000"/>
          </a:xfrm>
          <a:prstGeom prst="rect">
            <a:avLst/>
          </a:prstGeom>
        </p:spPr>
      </p:pic>
      <p:sp>
        <p:nvSpPr>
          <p:cNvPr id="2" name="TextBox 1">
            <a:extLst>
              <a:ext uri="{FF2B5EF4-FFF2-40B4-BE49-F238E27FC236}">
                <a16:creationId xmlns:a16="http://schemas.microsoft.com/office/drawing/2014/main" id="{5B9119B0-FBDF-AD72-7F9F-392A6A791132}"/>
              </a:ext>
            </a:extLst>
          </p:cNvPr>
          <p:cNvSpPr txBox="1"/>
          <p:nvPr/>
        </p:nvSpPr>
        <p:spPr>
          <a:xfrm>
            <a:off x="-1" y="737558"/>
            <a:ext cx="12192000" cy="707886"/>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2A4034"/>
                </a:solidFill>
                <a:effectLst/>
                <a:latin typeface="Avenir Next LT Pro" panose="020B0504020202020204" pitchFamily="34" charset="0"/>
              </a:rPr>
              <a:t>Logo Guidelines</a:t>
            </a:r>
            <a:endParaRPr lang="en-US" sz="4000" dirty="0">
              <a:solidFill>
                <a:srgbClr val="2A4034"/>
              </a:solidFill>
              <a:latin typeface="Avenir Next LT Pro" panose="020B0504020202020204" pitchFamily="34" charset="0"/>
            </a:endParaRPr>
          </a:p>
        </p:txBody>
      </p:sp>
      <p:pic>
        <p:nvPicPr>
          <p:cNvPr id="3" name="Picture 2" descr="A logo with a blue and white design&#10;&#10;Description automatically generated with medium confidence">
            <a:extLst>
              <a:ext uri="{FF2B5EF4-FFF2-40B4-BE49-F238E27FC236}">
                <a16:creationId xmlns:a16="http://schemas.microsoft.com/office/drawing/2014/main" id="{FF525F03-E31E-DBF8-AE7B-F5978E9502CD}"/>
              </a:ext>
            </a:extLst>
          </p:cNvPr>
          <p:cNvPicPr>
            <a:picLocks noChangeAspect="1"/>
          </p:cNvPicPr>
          <p:nvPr/>
        </p:nvPicPr>
        <p:blipFill>
          <a:blip r:embed="rId3"/>
          <a:stretch>
            <a:fillRect/>
          </a:stretch>
        </p:blipFill>
        <p:spPr>
          <a:xfrm>
            <a:off x="988906" y="4369699"/>
            <a:ext cx="4019550" cy="2165350"/>
          </a:xfrm>
          <a:prstGeom prst="rect">
            <a:avLst/>
          </a:prstGeom>
        </p:spPr>
      </p:pic>
      <p:sp>
        <p:nvSpPr>
          <p:cNvPr id="4" name="TextBox 3">
            <a:extLst>
              <a:ext uri="{FF2B5EF4-FFF2-40B4-BE49-F238E27FC236}">
                <a16:creationId xmlns:a16="http://schemas.microsoft.com/office/drawing/2014/main" id="{34C99D11-67F0-81B9-2C6E-24865FB1B7E8}"/>
              </a:ext>
            </a:extLst>
          </p:cNvPr>
          <p:cNvSpPr txBox="1"/>
          <p:nvPr/>
        </p:nvSpPr>
        <p:spPr>
          <a:xfrm>
            <a:off x="858982" y="1791268"/>
            <a:ext cx="9121780" cy="2360454"/>
          </a:xfrm>
          <a:prstGeom prst="rect">
            <a:avLst/>
          </a:prstGeom>
          <a:noFill/>
        </p:spPr>
        <p:txBody>
          <a:bodyPr wrap="square" rtlCol="0">
            <a:spAutoFit/>
          </a:bodyPr>
          <a:lstStyle/>
          <a:p>
            <a:pPr marL="342900" marR="0" lvl="0" indent="-342900">
              <a:lnSpc>
                <a:spcPct val="107000"/>
              </a:lnSpc>
              <a:spcBef>
                <a:spcPts val="0"/>
              </a:spcBef>
              <a:spcAft>
                <a:spcPts val="1200"/>
              </a:spcAft>
              <a:buFont typeface="Arial" panose="020B0604020202020204" pitchFamily="34" charset="0"/>
              <a:buChar char="•"/>
              <a:tabLst>
                <a:tab pos="457200" algn="l"/>
              </a:tabLst>
            </a:pPr>
            <a:r>
              <a:rPr lang="en-US" sz="20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Recommended logo: </a:t>
            </a:r>
            <a:r>
              <a:rPr lang="en-US" sz="2000"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“Original on Transparent”</a:t>
            </a:r>
            <a:endParaRPr lang="en-US" sz="2000"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Arial" panose="020B0604020202020204" pitchFamily="34" charset="0"/>
              <a:buChar char="•"/>
              <a:tabLst>
                <a:tab pos="457200" algn="l"/>
              </a:tabLst>
            </a:pPr>
            <a:r>
              <a:rPr lang="en-US" sz="20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Foundation logos (horizontal &amp; stacked) are available for download in the Brand Guidelines &amp; Logos section of the </a:t>
            </a:r>
            <a:r>
              <a:rPr lang="en-US" sz="2000" b="1" kern="100" dirty="0">
                <a:latin typeface="Avenir Next LT Pro" panose="020B0504020202020204" pitchFamily="34" charset="0"/>
                <a:ea typeface="Calibri" panose="020F0502020204030204" pitchFamily="34" charset="0"/>
                <a:cs typeface="Calibri" panose="020F0502020204030204" pitchFamily="34" charset="0"/>
                <a:hlinkClick r:id="rId4"/>
              </a:rPr>
              <a:t>G</a:t>
            </a:r>
            <a:r>
              <a:rPr lang="en-US" sz="2000" b="1" kern="100" dirty="0">
                <a:effectLst/>
                <a:latin typeface="Avenir Next LT Pro" panose="020B0504020202020204" pitchFamily="34" charset="0"/>
                <a:ea typeface="Calibri" panose="020F0502020204030204" pitchFamily="34" charset="0"/>
                <a:cs typeface="Calibri" panose="020F0502020204030204" pitchFamily="34" charset="0"/>
                <a:hlinkClick r:id="rId4"/>
              </a:rPr>
              <a:t>rant Recipients Page</a:t>
            </a:r>
            <a:r>
              <a:rPr lang="en-US" sz="2000" b="1" kern="100" dirty="0">
                <a:effectLst/>
                <a:latin typeface="Avenir Next LT Pro" panose="020B0504020202020204" pitchFamily="34" charset="0"/>
                <a:ea typeface="Calibri" panose="020F0502020204030204" pitchFamily="34" charset="0"/>
                <a:cs typeface="Calibri" panose="020F0502020204030204" pitchFamily="34" charset="0"/>
              </a:rPr>
              <a:t>.</a:t>
            </a:r>
            <a:endParaRPr lang="en-US" sz="2000" b="1" kern="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Arial" panose="020B0604020202020204" pitchFamily="34" charset="0"/>
              <a:buChar char="•"/>
              <a:tabLst>
                <a:tab pos="457200" algn="l"/>
              </a:tabLst>
            </a:pPr>
            <a:r>
              <a:rPr lang="en-US" sz="20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Spacing: </a:t>
            </a:r>
            <a:r>
              <a:rPr lang="en-US" sz="2000"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Assure clear space around the PF logo. Do not use the logo in close association with other graphic elements and utilize the guides provided (based on height of characters) to create necessary space</a:t>
            </a:r>
            <a:r>
              <a:rPr lang="en-US" sz="2000" kern="100" dirty="0">
                <a:solidFill>
                  <a:srgbClr val="4A5D72"/>
                </a:solidFill>
                <a:effectLst/>
                <a:latin typeface="Avenir Next LT Pro" panose="020B0504020202020204" pitchFamily="34" charset="0"/>
                <a:ea typeface="Calibri" panose="020F0502020204030204" pitchFamily="34" charset="0"/>
                <a:cs typeface="Calibri" panose="020F0502020204030204" pitchFamily="34" charset="0"/>
              </a:rPr>
              <a:t>.</a:t>
            </a:r>
            <a:endParaRPr lang="en-US" sz="2000" dirty="0">
              <a:solidFill>
                <a:srgbClr val="4A5D72"/>
              </a:solidFill>
            </a:endParaRPr>
          </a:p>
        </p:txBody>
      </p:sp>
    </p:spTree>
    <p:extLst>
      <p:ext uri="{BB962C8B-B14F-4D97-AF65-F5344CB8AC3E}">
        <p14:creationId xmlns:p14="http://schemas.microsoft.com/office/powerpoint/2010/main" val="99499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green and white triangles">
            <a:extLst>
              <a:ext uri="{FF2B5EF4-FFF2-40B4-BE49-F238E27FC236}">
                <a16:creationId xmlns:a16="http://schemas.microsoft.com/office/drawing/2014/main" id="{EBD96C71-A076-5605-461A-BA688B651611}"/>
              </a:ext>
            </a:extLst>
          </p:cNvPr>
          <p:cNvPicPr>
            <a:picLocks noChangeAspect="1"/>
          </p:cNvPicPr>
          <p:nvPr/>
        </p:nvPicPr>
        <p:blipFill rotWithShape="1">
          <a:blip r:embed="rId2">
            <a:extLst>
              <a:ext uri="{28A0092B-C50C-407E-A947-70E740481C1C}">
                <a14:useLocalDpi xmlns:a14="http://schemas.microsoft.com/office/drawing/2010/main" val="0"/>
              </a:ext>
            </a:extLst>
          </a:blip>
          <a:srcRect l="24063" b="31183"/>
          <a:stretch/>
        </p:blipFill>
        <p:spPr>
          <a:xfrm rot="16200000" flipV="1">
            <a:off x="2666999" y="-2667000"/>
            <a:ext cx="6857999" cy="12191999"/>
          </a:xfrm>
          <a:prstGeom prst="rect">
            <a:avLst/>
          </a:prstGeom>
        </p:spPr>
      </p:pic>
      <p:sp>
        <p:nvSpPr>
          <p:cNvPr id="4" name="TextBox 3">
            <a:extLst>
              <a:ext uri="{FF2B5EF4-FFF2-40B4-BE49-F238E27FC236}">
                <a16:creationId xmlns:a16="http://schemas.microsoft.com/office/drawing/2014/main" id="{65CE49CF-08DF-E193-0263-3EC47243D293}"/>
              </a:ext>
            </a:extLst>
          </p:cNvPr>
          <p:cNvSpPr txBox="1"/>
          <p:nvPr/>
        </p:nvSpPr>
        <p:spPr>
          <a:xfrm>
            <a:off x="0" y="1908717"/>
            <a:ext cx="12192000" cy="707886"/>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2A4034"/>
                </a:solidFill>
                <a:effectLst/>
                <a:latin typeface="Avenir Next LT Pro" panose="020B0504020202020204" pitchFamily="34" charset="0"/>
              </a:rPr>
              <a:t>Sample Credit Lines</a:t>
            </a:r>
            <a:endParaRPr lang="en-US" sz="4000" dirty="0">
              <a:solidFill>
                <a:srgbClr val="2A4034"/>
              </a:solidFill>
              <a:latin typeface="Avenir Next LT Pro" panose="020B0504020202020204" pitchFamily="34" charset="0"/>
            </a:endParaRPr>
          </a:p>
        </p:txBody>
      </p:sp>
      <p:sp>
        <p:nvSpPr>
          <p:cNvPr id="6" name="TextBox 5">
            <a:extLst>
              <a:ext uri="{FF2B5EF4-FFF2-40B4-BE49-F238E27FC236}">
                <a16:creationId xmlns:a16="http://schemas.microsoft.com/office/drawing/2014/main" id="{7484C153-25B9-52CC-E011-B0FABD12A736}"/>
              </a:ext>
            </a:extLst>
          </p:cNvPr>
          <p:cNvSpPr txBox="1"/>
          <p:nvPr/>
        </p:nvSpPr>
        <p:spPr>
          <a:xfrm>
            <a:off x="744468" y="3107412"/>
            <a:ext cx="10584382" cy="2140842"/>
          </a:xfrm>
          <a:prstGeom prst="rect">
            <a:avLst/>
          </a:prstGeom>
          <a:noFill/>
        </p:spPr>
        <p:txBody>
          <a:bodyPr wrap="square" rtlCol="0">
            <a:spAutoFit/>
          </a:bodyPr>
          <a:lstStyle/>
          <a:p>
            <a:pPr marL="0" marR="0">
              <a:lnSpc>
                <a:spcPct val="107000"/>
              </a:lnSpc>
              <a:spcBef>
                <a:spcPts val="0"/>
              </a:spcBef>
              <a:spcAft>
                <a:spcPts val="1800"/>
              </a:spcAft>
            </a:pPr>
            <a:r>
              <a:rPr lang="en-US" sz="28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This {program/project title} has been made possible in part by Prebys Foundation. </a:t>
            </a:r>
          </a:p>
          <a:p>
            <a:pPr>
              <a:lnSpc>
                <a:spcPct val="107000"/>
              </a:lnSpc>
              <a:spcAft>
                <a:spcPts val="1800"/>
              </a:spcAft>
            </a:pPr>
            <a:r>
              <a:rPr lang="en-US" sz="28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The {program/project title} is sponsored by Prebys Foundation.</a:t>
            </a:r>
            <a:endParaRPr lang="en-US" sz="28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33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green and white triangles">
            <a:extLst>
              <a:ext uri="{FF2B5EF4-FFF2-40B4-BE49-F238E27FC236}">
                <a16:creationId xmlns:a16="http://schemas.microsoft.com/office/drawing/2014/main" id="{EBD96C71-A076-5605-461A-BA688B651611}"/>
              </a:ext>
            </a:extLst>
          </p:cNvPr>
          <p:cNvPicPr>
            <a:picLocks noChangeAspect="1"/>
          </p:cNvPicPr>
          <p:nvPr/>
        </p:nvPicPr>
        <p:blipFill rotWithShape="1">
          <a:blip r:embed="rId2">
            <a:extLst>
              <a:ext uri="{28A0092B-C50C-407E-A947-70E740481C1C}">
                <a14:useLocalDpi xmlns:a14="http://schemas.microsoft.com/office/drawing/2010/main" val="0"/>
              </a:ext>
            </a:extLst>
          </a:blip>
          <a:srcRect l="31646" b="9986"/>
          <a:stretch/>
        </p:blipFill>
        <p:spPr>
          <a:xfrm rot="16200000" flipH="1">
            <a:off x="2667001" y="-2667000"/>
            <a:ext cx="6858002" cy="12192002"/>
          </a:xfrm>
          <a:prstGeom prst="rect">
            <a:avLst/>
          </a:prstGeom>
        </p:spPr>
      </p:pic>
      <p:sp>
        <p:nvSpPr>
          <p:cNvPr id="4" name="TextBox 3">
            <a:extLst>
              <a:ext uri="{FF2B5EF4-FFF2-40B4-BE49-F238E27FC236}">
                <a16:creationId xmlns:a16="http://schemas.microsoft.com/office/drawing/2014/main" id="{338195DD-9C24-8A86-60CD-0827FF7883DD}"/>
              </a:ext>
            </a:extLst>
          </p:cNvPr>
          <p:cNvSpPr txBox="1"/>
          <p:nvPr/>
        </p:nvSpPr>
        <p:spPr>
          <a:xfrm>
            <a:off x="0" y="718777"/>
            <a:ext cx="12192000" cy="707886"/>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2A4034"/>
                </a:solidFill>
                <a:effectLst/>
                <a:latin typeface="Avenir Next LT Pro" panose="020B0504020202020204" pitchFamily="34" charset="0"/>
              </a:rPr>
              <a:t>Media Process Overview</a:t>
            </a:r>
            <a:endParaRPr lang="en-US" sz="4000" dirty="0">
              <a:solidFill>
                <a:srgbClr val="2A4034"/>
              </a:solidFill>
              <a:latin typeface="Avenir Next LT Pro" panose="020B0504020202020204" pitchFamily="34" charset="0"/>
            </a:endParaRPr>
          </a:p>
        </p:txBody>
      </p:sp>
      <p:sp>
        <p:nvSpPr>
          <p:cNvPr id="6" name="TextBox 5">
            <a:extLst>
              <a:ext uri="{FF2B5EF4-FFF2-40B4-BE49-F238E27FC236}">
                <a16:creationId xmlns:a16="http://schemas.microsoft.com/office/drawing/2014/main" id="{2636AE1C-14D1-3DA2-6A1B-716749EC9526}"/>
              </a:ext>
            </a:extLst>
          </p:cNvPr>
          <p:cNvSpPr txBox="1"/>
          <p:nvPr/>
        </p:nvSpPr>
        <p:spPr>
          <a:xfrm>
            <a:off x="783578" y="1743704"/>
            <a:ext cx="10624844" cy="2645917"/>
          </a:xfrm>
          <a:prstGeom prst="rect">
            <a:avLst/>
          </a:prstGeom>
          <a:noFill/>
        </p:spPr>
        <p:txBody>
          <a:bodyPr wrap="square" rtlCol="0">
            <a:spAutoFit/>
          </a:bodyPr>
          <a:lstStyle/>
          <a:p>
            <a:pPr marL="0" marR="0">
              <a:lnSpc>
                <a:spcPct val="107000"/>
              </a:lnSpc>
              <a:spcBef>
                <a:spcPts val="0"/>
              </a:spcBef>
              <a:spcAft>
                <a:spcPts val="800"/>
              </a:spcAft>
            </a:pPr>
            <a:r>
              <a:rPr lang="en-US" sz="24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If you would like to issue a press release, contact the foundation with details and to approve copy. Please provide adequate turnaround time. (Ideally 3 working days.)</a:t>
            </a:r>
          </a:p>
          <a:p>
            <a:pPr marL="0" marR="0">
              <a:lnSpc>
                <a:spcPct val="107000"/>
              </a:lnSpc>
              <a:spcBef>
                <a:spcPts val="0"/>
              </a:spcBef>
              <a:spcAft>
                <a:spcPts val="800"/>
              </a:spcAft>
            </a:pPr>
            <a:endParaRPr lang="en-US" sz="24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Reference the Brand Guidelines</a:t>
            </a:r>
            <a:r>
              <a:rPr lang="en-US" sz="2400" b="1" kern="100" dirty="0">
                <a:solidFill>
                  <a:srgbClr val="2A4034"/>
                </a:solidFill>
                <a:latin typeface="Avenir Next LT Pro" panose="020B0504020202020204" pitchFamily="34" charset="0"/>
                <a:ea typeface="Calibri" panose="020F0502020204030204" pitchFamily="34" charset="0"/>
                <a:cs typeface="Calibri" panose="020F0502020204030204" pitchFamily="34" charset="0"/>
              </a:rPr>
              <a:t> slide</a:t>
            </a:r>
            <a:r>
              <a:rPr lang="en-US" sz="24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for information on how to use </a:t>
            </a:r>
            <a:r>
              <a:rPr lang="en-US" sz="2400" b="1" kern="100" dirty="0">
                <a:solidFill>
                  <a:srgbClr val="2A4034"/>
                </a:solidFill>
                <a:latin typeface="Avenir Next LT Pro" panose="020B0504020202020204" pitchFamily="34" charset="0"/>
                <a:ea typeface="Calibri" panose="020F0502020204030204" pitchFamily="34" charset="0"/>
                <a:cs typeface="Calibri" panose="020F0502020204030204" pitchFamily="34" charset="0"/>
              </a:rPr>
              <a:t>the </a:t>
            </a:r>
            <a:r>
              <a:rPr lang="en-US" sz="2400" b="1" kern="100" dirty="0">
                <a:solidFill>
                  <a:srgbClr val="2A4034"/>
                </a:solidFill>
                <a:effectLst/>
                <a:latin typeface="Avenir Next LT Pro" panose="020B0504020202020204" pitchFamily="34" charset="0"/>
                <a:ea typeface="Calibri" panose="020F0502020204030204" pitchFamily="34" charset="0"/>
                <a:cs typeface="Calibri" panose="020F0502020204030204" pitchFamily="34" charset="0"/>
              </a:rPr>
              <a:t>Prebys Foundation name, logos and more. </a:t>
            </a:r>
            <a:endParaRPr lang="en-US" sz="2400" b="1" kern="100" dirty="0">
              <a:solidFill>
                <a:srgbClr val="2A4034"/>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25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green and white triangles">
            <a:extLst>
              <a:ext uri="{FF2B5EF4-FFF2-40B4-BE49-F238E27FC236}">
                <a16:creationId xmlns:a16="http://schemas.microsoft.com/office/drawing/2014/main" id="{498F792B-80C7-F498-BCE3-1D0B71464329}"/>
              </a:ext>
            </a:extLst>
          </p:cNvPr>
          <p:cNvPicPr>
            <a:picLocks noChangeAspect="1"/>
          </p:cNvPicPr>
          <p:nvPr/>
        </p:nvPicPr>
        <p:blipFill rotWithShape="1">
          <a:blip r:embed="rId2">
            <a:extLst>
              <a:ext uri="{28A0092B-C50C-407E-A947-70E740481C1C}">
                <a14:useLocalDpi xmlns:a14="http://schemas.microsoft.com/office/drawing/2010/main" val="0"/>
              </a:ext>
            </a:extLst>
          </a:blip>
          <a:srcRect l="-35000" r="34404" b="43750"/>
          <a:stretch/>
        </p:blipFill>
        <p:spPr>
          <a:xfrm>
            <a:off x="2667001" y="0"/>
            <a:ext cx="9525000" cy="6858000"/>
          </a:xfrm>
          <a:prstGeom prst="rect">
            <a:avLst/>
          </a:prstGeom>
        </p:spPr>
      </p:pic>
      <p:pic>
        <p:nvPicPr>
          <p:cNvPr id="5" name="Picture 4" descr="A white background with green and white triangles">
            <a:extLst>
              <a:ext uri="{FF2B5EF4-FFF2-40B4-BE49-F238E27FC236}">
                <a16:creationId xmlns:a16="http://schemas.microsoft.com/office/drawing/2014/main" id="{EBD96C71-A076-5605-461A-BA688B65161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955" t="17897" b="43751"/>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41028A41-64A2-D20C-8890-A071F1A3BA16}"/>
              </a:ext>
            </a:extLst>
          </p:cNvPr>
          <p:cNvSpPr txBox="1"/>
          <p:nvPr/>
        </p:nvSpPr>
        <p:spPr>
          <a:xfrm>
            <a:off x="0" y="1310695"/>
            <a:ext cx="12192000" cy="707886"/>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2A4034"/>
                </a:solidFill>
                <a:effectLst/>
                <a:latin typeface="Avenir Next LT Pro" panose="020B0504020202020204" pitchFamily="34" charset="0"/>
              </a:rPr>
              <a:t>Social Media Links </a:t>
            </a:r>
            <a:endParaRPr lang="en-US" sz="4000" dirty="0">
              <a:solidFill>
                <a:srgbClr val="2A4034"/>
              </a:solidFill>
              <a:latin typeface="Avenir Next LT Pro" panose="020B0504020202020204" pitchFamily="34" charset="0"/>
            </a:endParaRPr>
          </a:p>
        </p:txBody>
      </p:sp>
      <p:grpSp>
        <p:nvGrpSpPr>
          <p:cNvPr id="32" name="Group 31">
            <a:extLst>
              <a:ext uri="{FF2B5EF4-FFF2-40B4-BE49-F238E27FC236}">
                <a16:creationId xmlns:a16="http://schemas.microsoft.com/office/drawing/2014/main" id="{17273326-AC96-14AD-B265-BED59560A61C}"/>
              </a:ext>
            </a:extLst>
          </p:cNvPr>
          <p:cNvGrpSpPr/>
          <p:nvPr/>
        </p:nvGrpSpPr>
        <p:grpSpPr>
          <a:xfrm>
            <a:off x="2412384" y="2417039"/>
            <a:ext cx="2079903" cy="557066"/>
            <a:chOff x="2412384" y="2553948"/>
            <a:chExt cx="2079903" cy="557066"/>
          </a:xfrm>
        </p:grpSpPr>
        <p:pic>
          <p:nvPicPr>
            <p:cNvPr id="9" name="Picture 8" descr="A blue and black logo&#10;&#10;Description automatically generated">
              <a:extLst>
                <a:ext uri="{FF2B5EF4-FFF2-40B4-BE49-F238E27FC236}">
                  <a16:creationId xmlns:a16="http://schemas.microsoft.com/office/drawing/2014/main" id="{AA502403-DF28-2928-27DF-B3B47148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384" y="2553948"/>
              <a:ext cx="655068" cy="557066"/>
            </a:xfrm>
            <a:prstGeom prst="rect">
              <a:avLst/>
            </a:prstGeom>
          </p:spPr>
        </p:pic>
        <p:sp>
          <p:nvSpPr>
            <p:cNvPr id="10" name="TextBox 9">
              <a:extLst>
                <a:ext uri="{FF2B5EF4-FFF2-40B4-BE49-F238E27FC236}">
                  <a16:creationId xmlns:a16="http://schemas.microsoft.com/office/drawing/2014/main" id="{3E003274-2EAB-22F9-4FCD-EB0BACD722ED}"/>
                </a:ext>
              </a:extLst>
            </p:cNvPr>
            <p:cNvSpPr txBox="1"/>
            <p:nvPr/>
          </p:nvSpPr>
          <p:spPr>
            <a:xfrm>
              <a:off x="3161929" y="2636628"/>
              <a:ext cx="1330358" cy="400110"/>
            </a:xfrm>
            <a:prstGeom prst="rect">
              <a:avLst/>
            </a:prstGeom>
            <a:noFill/>
          </p:spPr>
          <p:txBody>
            <a:bodyPr wrap="square" rtlCol="0">
              <a:spAutoFit/>
            </a:bodyPr>
            <a:lstStyle/>
            <a:p>
              <a:r>
                <a:rPr lang="en-US" sz="2000" b="1" dirty="0">
                  <a:latin typeface="Avenir Next LT Pro" panose="020B0504020202020204" pitchFamily="34" charset="0"/>
                  <a:hlinkClick r:id="rId4"/>
                </a:rPr>
                <a:t>LinkedIn</a:t>
              </a:r>
              <a:endParaRPr lang="en-US" sz="2000" b="1" dirty="0">
                <a:latin typeface="Avenir Next LT Pro" panose="020B0504020202020204" pitchFamily="34" charset="0"/>
              </a:endParaRPr>
            </a:p>
          </p:txBody>
        </p:sp>
      </p:grpSp>
      <p:grpSp>
        <p:nvGrpSpPr>
          <p:cNvPr id="33" name="Group 32">
            <a:extLst>
              <a:ext uri="{FF2B5EF4-FFF2-40B4-BE49-F238E27FC236}">
                <a16:creationId xmlns:a16="http://schemas.microsoft.com/office/drawing/2014/main" id="{560A7D88-54F5-E2FF-C207-25CEF178262B}"/>
              </a:ext>
            </a:extLst>
          </p:cNvPr>
          <p:cNvGrpSpPr/>
          <p:nvPr/>
        </p:nvGrpSpPr>
        <p:grpSpPr>
          <a:xfrm>
            <a:off x="6979658" y="2440856"/>
            <a:ext cx="2109263" cy="509432"/>
            <a:chOff x="2305445" y="1708378"/>
            <a:chExt cx="2109263" cy="509432"/>
          </a:xfrm>
        </p:grpSpPr>
        <p:pic>
          <p:nvPicPr>
            <p:cNvPr id="14" name="Picture 13" descr="A red and white flag with a white triangle&#10;&#10;Description automatically generated">
              <a:extLst>
                <a:ext uri="{FF2B5EF4-FFF2-40B4-BE49-F238E27FC236}">
                  <a16:creationId xmlns:a16="http://schemas.microsoft.com/office/drawing/2014/main" id="{CF8EC347-D14C-9A1F-AA4F-96CFD8BDD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445" y="1708378"/>
              <a:ext cx="721859" cy="509432"/>
            </a:xfrm>
            <a:prstGeom prst="rect">
              <a:avLst/>
            </a:prstGeom>
          </p:spPr>
        </p:pic>
        <p:sp>
          <p:nvSpPr>
            <p:cNvPr id="15" name="TextBox 14">
              <a:extLst>
                <a:ext uri="{FF2B5EF4-FFF2-40B4-BE49-F238E27FC236}">
                  <a16:creationId xmlns:a16="http://schemas.microsoft.com/office/drawing/2014/main" id="{F5668D77-4CB8-7226-D895-A2F978C5B860}"/>
                </a:ext>
              </a:extLst>
            </p:cNvPr>
            <p:cNvSpPr txBox="1"/>
            <p:nvPr/>
          </p:nvSpPr>
          <p:spPr>
            <a:xfrm>
              <a:off x="3161929" y="1763039"/>
              <a:ext cx="1252779" cy="400110"/>
            </a:xfrm>
            <a:prstGeom prst="rect">
              <a:avLst/>
            </a:prstGeom>
            <a:noFill/>
          </p:spPr>
          <p:txBody>
            <a:bodyPr wrap="none" rtlCol="0">
              <a:spAutoFit/>
            </a:bodyPr>
            <a:lstStyle/>
            <a:p>
              <a:r>
                <a:rPr lang="en-US" sz="2000" b="1" kern="100" dirty="0">
                  <a:solidFill>
                    <a:srgbClr val="2A4034"/>
                  </a:solidFill>
                  <a:latin typeface="Avenir Next LT Pro" panose="020B0504020202020204" pitchFamily="34" charset="0"/>
                  <a:ea typeface="Calibri" panose="020F0502020204030204" pitchFamily="34" charset="0"/>
                  <a:cs typeface="Calibri" panose="020F0502020204030204" pitchFamily="34" charset="0"/>
                  <a:hlinkClick r:id="rId6"/>
                </a:rPr>
                <a:t>YouTube</a:t>
              </a:r>
              <a:endParaRPr lang="en-US" sz="2000" dirty="0"/>
            </a:p>
          </p:txBody>
        </p:sp>
      </p:grpSp>
      <p:grpSp>
        <p:nvGrpSpPr>
          <p:cNvPr id="31" name="Group 30">
            <a:extLst>
              <a:ext uri="{FF2B5EF4-FFF2-40B4-BE49-F238E27FC236}">
                <a16:creationId xmlns:a16="http://schemas.microsoft.com/office/drawing/2014/main" id="{205E1608-FED2-38D6-8C02-EB714D685DFC}"/>
              </a:ext>
            </a:extLst>
          </p:cNvPr>
          <p:cNvGrpSpPr/>
          <p:nvPr/>
        </p:nvGrpSpPr>
        <p:grpSpPr>
          <a:xfrm>
            <a:off x="2384888" y="3731632"/>
            <a:ext cx="2214358" cy="573176"/>
            <a:chOff x="2384888" y="3731632"/>
            <a:chExt cx="2214358" cy="573176"/>
          </a:xfrm>
        </p:grpSpPr>
        <p:pic>
          <p:nvPicPr>
            <p:cNvPr id="17" name="Picture 16" descr="A logo of a camera&#10;&#10;Description automatically generated">
              <a:extLst>
                <a:ext uri="{FF2B5EF4-FFF2-40B4-BE49-F238E27FC236}">
                  <a16:creationId xmlns:a16="http://schemas.microsoft.com/office/drawing/2014/main" id="{D9FCFF67-E9B4-0BE5-53CF-CE1F8310AC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84888" y="3731632"/>
              <a:ext cx="573176" cy="573176"/>
            </a:xfrm>
            <a:prstGeom prst="rect">
              <a:avLst/>
            </a:prstGeom>
          </p:spPr>
        </p:pic>
        <p:sp>
          <p:nvSpPr>
            <p:cNvPr id="18" name="TextBox 17">
              <a:extLst>
                <a:ext uri="{FF2B5EF4-FFF2-40B4-BE49-F238E27FC236}">
                  <a16:creationId xmlns:a16="http://schemas.microsoft.com/office/drawing/2014/main" id="{4A0BDD07-562C-7082-BCF8-F44F0A14E766}"/>
                </a:ext>
              </a:extLst>
            </p:cNvPr>
            <p:cNvSpPr txBox="1"/>
            <p:nvPr/>
          </p:nvSpPr>
          <p:spPr>
            <a:xfrm>
              <a:off x="3161929" y="3818165"/>
              <a:ext cx="1437317" cy="400110"/>
            </a:xfrm>
            <a:prstGeom prst="rect">
              <a:avLst/>
            </a:prstGeom>
            <a:noFill/>
          </p:spPr>
          <p:txBody>
            <a:bodyPr wrap="none" rtlCol="0">
              <a:spAutoFit/>
            </a:bodyPr>
            <a:lstStyle/>
            <a:p>
              <a:r>
                <a:rPr lang="en-US" sz="2000" b="1" kern="100" dirty="0">
                  <a:solidFill>
                    <a:srgbClr val="2A4034"/>
                  </a:solidFill>
                  <a:latin typeface="Avenir Next LT Pro" panose="020B0504020202020204" pitchFamily="34" charset="0"/>
                  <a:ea typeface="Calibri" panose="020F0502020204030204" pitchFamily="34" charset="0"/>
                  <a:cs typeface="Calibri" panose="020F0502020204030204" pitchFamily="34" charset="0"/>
                  <a:hlinkClick r:id="rId8"/>
                </a:rPr>
                <a:t>Instagram</a:t>
              </a:r>
              <a:endParaRPr lang="en-US" sz="2000" kern="100" dirty="0">
                <a:solidFill>
                  <a:srgbClr val="2A4034"/>
                </a:solidFill>
                <a:latin typeface="Avenir Next LT Pro" panose="020B0504020202020204" pitchFamily="34" charset="0"/>
                <a:ea typeface="Calibri" panose="020F0502020204030204"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3A0ACB6F-78BB-7D65-14EB-FF3833CD5841}"/>
              </a:ext>
            </a:extLst>
          </p:cNvPr>
          <p:cNvGrpSpPr/>
          <p:nvPr/>
        </p:nvGrpSpPr>
        <p:grpSpPr>
          <a:xfrm>
            <a:off x="7115688" y="3731631"/>
            <a:ext cx="2342771" cy="573177"/>
            <a:chOff x="2379786" y="4342875"/>
            <a:chExt cx="2342771" cy="573177"/>
          </a:xfrm>
        </p:grpSpPr>
        <p:pic>
          <p:nvPicPr>
            <p:cNvPr id="20" name="Picture 19" descr="A blue circle with a white letter f in it&#10;&#10;Description automatically generated">
              <a:extLst>
                <a:ext uri="{FF2B5EF4-FFF2-40B4-BE49-F238E27FC236}">
                  <a16:creationId xmlns:a16="http://schemas.microsoft.com/office/drawing/2014/main" id="{15B77ED2-9A00-45FA-DA1E-6312E4D0A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9786" y="4342875"/>
              <a:ext cx="573177" cy="573177"/>
            </a:xfrm>
            <a:prstGeom prst="rect">
              <a:avLst/>
            </a:prstGeom>
          </p:spPr>
        </p:pic>
        <p:sp>
          <p:nvSpPr>
            <p:cNvPr id="25" name="TextBox 24">
              <a:extLst>
                <a:ext uri="{FF2B5EF4-FFF2-40B4-BE49-F238E27FC236}">
                  <a16:creationId xmlns:a16="http://schemas.microsoft.com/office/drawing/2014/main" id="{2F6134E9-7A0B-42F6-5FF4-3C48F777169F}"/>
                </a:ext>
              </a:extLst>
            </p:cNvPr>
            <p:cNvSpPr txBox="1"/>
            <p:nvPr/>
          </p:nvSpPr>
          <p:spPr>
            <a:xfrm>
              <a:off x="3161929" y="4429408"/>
              <a:ext cx="1560628" cy="400110"/>
            </a:xfrm>
            <a:prstGeom prst="rect">
              <a:avLst/>
            </a:prstGeom>
            <a:noFill/>
          </p:spPr>
          <p:txBody>
            <a:bodyPr wrap="square">
              <a:spAutoFit/>
            </a:bodyPr>
            <a:lstStyle/>
            <a:p>
              <a:r>
                <a:rPr lang="en-US" sz="2000" b="1" kern="100" dirty="0">
                  <a:solidFill>
                    <a:srgbClr val="2A4034"/>
                  </a:solidFill>
                  <a:latin typeface="Avenir Next LT Pro" panose="020B0504020202020204" pitchFamily="34" charset="0"/>
                  <a:ea typeface="Calibri" panose="020F0502020204030204" pitchFamily="34" charset="0"/>
                  <a:cs typeface="Calibri" panose="020F0502020204030204" pitchFamily="34" charset="0"/>
                  <a:hlinkClick r:id="rId10"/>
                </a:rPr>
                <a:t>Facebook</a:t>
              </a:r>
              <a:endParaRPr lang="en-US" sz="2000" dirty="0"/>
            </a:p>
          </p:txBody>
        </p:sp>
      </p:grpSp>
      <p:grpSp>
        <p:nvGrpSpPr>
          <p:cNvPr id="30" name="Group 29">
            <a:extLst>
              <a:ext uri="{FF2B5EF4-FFF2-40B4-BE49-F238E27FC236}">
                <a16:creationId xmlns:a16="http://schemas.microsoft.com/office/drawing/2014/main" id="{F91F45C9-2C0F-265F-FC9D-3AB14CF68929}"/>
              </a:ext>
            </a:extLst>
          </p:cNvPr>
          <p:cNvGrpSpPr/>
          <p:nvPr/>
        </p:nvGrpSpPr>
        <p:grpSpPr>
          <a:xfrm>
            <a:off x="2412384" y="5114254"/>
            <a:ext cx="2186863" cy="519201"/>
            <a:chOff x="2413009" y="4802602"/>
            <a:chExt cx="2186863" cy="519201"/>
          </a:xfrm>
        </p:grpSpPr>
        <p:sp>
          <p:nvSpPr>
            <p:cNvPr id="27" name="TextBox 26">
              <a:extLst>
                <a:ext uri="{FF2B5EF4-FFF2-40B4-BE49-F238E27FC236}">
                  <a16:creationId xmlns:a16="http://schemas.microsoft.com/office/drawing/2014/main" id="{73E6261A-0AE7-BF5A-D12E-55214D9E1C6C}"/>
                </a:ext>
              </a:extLst>
            </p:cNvPr>
            <p:cNvSpPr txBox="1"/>
            <p:nvPr/>
          </p:nvSpPr>
          <p:spPr>
            <a:xfrm>
              <a:off x="3162555" y="4862147"/>
              <a:ext cx="1437317" cy="400110"/>
            </a:xfrm>
            <a:prstGeom prst="rect">
              <a:avLst/>
            </a:prstGeom>
            <a:noFill/>
          </p:spPr>
          <p:txBody>
            <a:bodyPr wrap="square">
              <a:spAutoFit/>
            </a:bodyPr>
            <a:lstStyle/>
            <a:p>
              <a:r>
                <a:rPr lang="en-US" sz="2000" b="1" kern="100" dirty="0">
                  <a:solidFill>
                    <a:srgbClr val="2A4034"/>
                  </a:solidFill>
                  <a:latin typeface="Avenir Next LT Pro" panose="020B0504020202020204" pitchFamily="34" charset="0"/>
                  <a:ea typeface="Calibri" panose="020F0502020204030204" pitchFamily="34" charset="0"/>
                  <a:cs typeface="Calibri" panose="020F0502020204030204" pitchFamily="34" charset="0"/>
                  <a:hlinkClick r:id="rId11"/>
                </a:rPr>
                <a:t>Twitter</a:t>
              </a:r>
              <a:endParaRPr lang="en-US" sz="2000" dirty="0"/>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CCCE4D1A-52B1-300D-1C02-B00DF2C866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13009" y="4802602"/>
              <a:ext cx="507983" cy="519201"/>
            </a:xfrm>
            <a:prstGeom prst="rect">
              <a:avLst/>
            </a:prstGeom>
          </p:spPr>
        </p:pic>
      </p:grpSp>
    </p:spTree>
    <p:extLst>
      <p:ext uri="{BB962C8B-B14F-4D97-AF65-F5344CB8AC3E}">
        <p14:creationId xmlns:p14="http://schemas.microsoft.com/office/powerpoint/2010/main" val="2215300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gram Team Board Meeting Slide Deck 11-17-23" id="{BA27C986-A67D-4A2C-B3FB-0B43F0BBA2CC}" vid="{52F4E597-6C2E-4AA8-BAE9-E45A621664C8}"/>
    </a:ext>
  </a:extLst>
</a:theme>
</file>

<file path=docProps/app.xml><?xml version="1.0" encoding="utf-8"?>
<Properties xmlns="http://schemas.openxmlformats.org/officeDocument/2006/extended-properties" xmlns:vt="http://schemas.openxmlformats.org/officeDocument/2006/docPropsVTypes">
  <Template>Program Team Board Meeting Slide Deck 11-17-23</Template>
  <TotalTime>765</TotalTime>
  <Words>374</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 Karesky</dc:creator>
  <cp:lastModifiedBy>Tess Karesky</cp:lastModifiedBy>
  <cp:revision>14</cp:revision>
  <dcterms:created xsi:type="dcterms:W3CDTF">2023-11-17T16:12:42Z</dcterms:created>
  <dcterms:modified xsi:type="dcterms:W3CDTF">2023-11-29T21:01:11Z</dcterms:modified>
</cp:coreProperties>
</file>